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57"/>
  </p:notesMasterIdLst>
  <p:handoutMasterIdLst>
    <p:handoutMasterId r:id="rId58"/>
  </p:handoutMasterIdLst>
  <p:sldIdLst>
    <p:sldId id="729" r:id="rId2"/>
    <p:sldId id="822" r:id="rId3"/>
    <p:sldId id="661" r:id="rId4"/>
    <p:sldId id="833" r:id="rId5"/>
    <p:sldId id="834" r:id="rId6"/>
    <p:sldId id="662" r:id="rId7"/>
    <p:sldId id="835" r:id="rId8"/>
    <p:sldId id="694" r:id="rId9"/>
    <p:sldId id="748" r:id="rId10"/>
    <p:sldId id="733" r:id="rId11"/>
    <p:sldId id="741" r:id="rId12"/>
    <p:sldId id="742" r:id="rId13"/>
    <p:sldId id="667" r:id="rId14"/>
    <p:sldId id="743" r:id="rId15"/>
    <p:sldId id="831" r:id="rId16"/>
    <p:sldId id="809" r:id="rId17"/>
    <p:sldId id="836" r:id="rId18"/>
    <p:sldId id="837" r:id="rId19"/>
    <p:sldId id="840" r:id="rId20"/>
    <p:sldId id="810" r:id="rId21"/>
    <p:sldId id="838" r:id="rId22"/>
    <p:sldId id="749" r:id="rId23"/>
    <p:sldId id="745" r:id="rId24"/>
    <p:sldId id="811" r:id="rId25"/>
    <p:sldId id="812" r:id="rId26"/>
    <p:sldId id="753" r:id="rId27"/>
    <p:sldId id="754" r:id="rId28"/>
    <p:sldId id="820" r:id="rId29"/>
    <p:sldId id="841" r:id="rId30"/>
    <p:sldId id="842" r:id="rId31"/>
    <p:sldId id="843" r:id="rId32"/>
    <p:sldId id="844" r:id="rId33"/>
    <p:sldId id="845" r:id="rId34"/>
    <p:sldId id="846" r:id="rId35"/>
    <p:sldId id="847" r:id="rId36"/>
    <p:sldId id="849" r:id="rId37"/>
    <p:sldId id="850" r:id="rId38"/>
    <p:sldId id="851" r:id="rId39"/>
    <p:sldId id="853" r:id="rId40"/>
    <p:sldId id="854" r:id="rId41"/>
    <p:sldId id="855" r:id="rId42"/>
    <p:sldId id="852" r:id="rId43"/>
    <p:sldId id="856" r:id="rId44"/>
    <p:sldId id="857" r:id="rId45"/>
    <p:sldId id="858" r:id="rId46"/>
    <p:sldId id="859" r:id="rId47"/>
    <p:sldId id="723" r:id="rId48"/>
    <p:sldId id="747" r:id="rId49"/>
    <p:sldId id="727" r:id="rId50"/>
    <p:sldId id="736" r:id="rId51"/>
    <p:sldId id="648" r:id="rId52"/>
    <p:sldId id="752" r:id="rId53"/>
    <p:sldId id="751" r:id="rId54"/>
    <p:sldId id="832" r:id="rId55"/>
    <p:sldId id="816" r:id="rId56"/>
  </p:sldIdLst>
  <p:sldSz cx="12192000" cy="6858000"/>
  <p:notesSz cx="7315200" cy="9601200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C39BE1"/>
    <a:srgbClr val="BD92DE"/>
    <a:srgbClr val="F4E8FF"/>
    <a:srgbClr val="DAABFD"/>
    <a:srgbClr val="9B01FF"/>
    <a:srgbClr val="BD00B0"/>
    <a:srgbClr val="FF9999"/>
    <a:srgbClr val="CCECFF"/>
    <a:srgbClr val="C198E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2" autoAdjust="0"/>
    <p:restoredTop sz="91916" autoAdjust="0"/>
  </p:normalViewPr>
  <p:slideViewPr>
    <p:cSldViewPr>
      <p:cViewPr varScale="1">
        <p:scale>
          <a:sx n="106" d="100"/>
          <a:sy n="106" d="100"/>
        </p:scale>
        <p:origin x="9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5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Add values by hand if on tablet, or add by animation steps</a:t>
            </a:r>
          </a:p>
        </p:txBody>
      </p:sp>
    </p:spTree>
    <p:extLst>
      <p:ext uri="{BB962C8B-B14F-4D97-AF65-F5344CB8AC3E}">
        <p14:creationId xmlns:p14="http://schemas.microsoft.com/office/powerpoint/2010/main" val="1021715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8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47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84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240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70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739287-BF7B-4F04-882C-B3B23CA70729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Tinsley lost only 5 games to humans in 42 years; has been known to solve 60-ply problems</a:t>
            </a:r>
          </a:p>
        </p:txBody>
      </p:sp>
    </p:spTree>
    <p:extLst>
      <p:ext uri="{BB962C8B-B14F-4D97-AF65-F5344CB8AC3E}">
        <p14:creationId xmlns:p14="http://schemas.microsoft.com/office/powerpoint/2010/main" val="303139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0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points for eating</a:t>
            </a:r>
            <a:r>
              <a:rPr lang="en-US" baseline="0" dirty="0"/>
              <a:t> dot; -1 for each time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8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1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13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3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Add values by hand if on tablet, or add by animation steps</a:t>
            </a:r>
          </a:p>
        </p:txBody>
      </p:sp>
    </p:spTree>
    <p:extLst>
      <p:ext uri="{BB962C8B-B14F-4D97-AF65-F5344CB8AC3E}">
        <p14:creationId xmlns:p14="http://schemas.microsoft.com/office/powerpoint/2010/main" val="1026069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ScKIdStgAfU?t=24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geeksforgeeks.org/minimax-algorithm-in-game-theory-set-4-alpha-beta-prunin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362: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Ch5 : Adversarial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52400" y="5482811"/>
            <a:ext cx="12192000" cy="95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Instructor: Malak Abdullah</a:t>
            </a:r>
          </a:p>
          <a:p>
            <a:pPr algn="ctr">
              <a:spcBef>
                <a:spcPct val="500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Jordan University of Science and Technology</a:t>
            </a:r>
          </a:p>
          <a:p>
            <a:pPr algn="ctr">
              <a:spcBef>
                <a:spcPct val="50000"/>
              </a:spcBef>
            </a:pPr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[slides adapted from University of California, Berkeley]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0" y="12954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4419600" y="13604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5105400" y="1447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2209800" y="17526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72000" y="17526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5791200" y="26670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858000" y="26670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1143001" y="26670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09801" y="26670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447800" y="2209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1752600" y="2274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2743200" y="2362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096000" y="2209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7010400" y="2274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7391400" y="2362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29200" y="3124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638800" y="3189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63246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315200" y="3124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534400" y="3189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381000" y="3124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81000" y="3189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16764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667000" y="3124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3276600" y="3189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39624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381000" y="37338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2667000" y="37338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5029200" y="37338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924800" y="3581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9600" y="55626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95400" y="5562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971800" y="5562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1400" y="5562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257800" y="5562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19800" y="5562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133600" y="5562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419600" y="5562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6E31D9-2049-094B-8D5A-2CF2F3812AD5}"/>
              </a:ext>
            </a:extLst>
          </p:cNvPr>
          <p:cNvSpPr/>
          <p:nvPr/>
        </p:nvSpPr>
        <p:spPr>
          <a:xfrm>
            <a:off x="8195509" y="4569995"/>
            <a:ext cx="36916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" pitchFamily="2" charset="0"/>
              </a:rPr>
              <a:t>initial state</a:t>
            </a:r>
            <a:r>
              <a:rPr lang="en-US" dirty="0">
                <a:latin typeface="Times" pitchFamily="2" charset="0"/>
              </a:rPr>
              <a:t>,  </a:t>
            </a:r>
            <a:r>
              <a:rPr lang="en-US" dirty="0">
                <a:solidFill>
                  <a:srgbClr val="FF0000"/>
                </a:solidFill>
                <a:latin typeface="Times" pitchFamily="2" charset="0"/>
              </a:rPr>
              <a:t>ACTIONS</a:t>
            </a:r>
            <a:r>
              <a:rPr lang="en-US" dirty="0">
                <a:latin typeface="Times" pitchFamily="2" charset="0"/>
              </a:rPr>
              <a:t> function, and </a:t>
            </a:r>
            <a:r>
              <a:rPr lang="en-US" dirty="0">
                <a:solidFill>
                  <a:srgbClr val="FF0000"/>
                </a:solidFill>
                <a:latin typeface="Times" pitchFamily="2" charset="0"/>
              </a:rPr>
              <a:t>RESULT</a:t>
            </a:r>
            <a:r>
              <a:rPr lang="en-US" dirty="0">
                <a:latin typeface="Times" pitchFamily="2" charset="0"/>
              </a:rPr>
              <a:t> function define the game tree for the Game</a:t>
            </a:r>
          </a:p>
          <a:p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a tree where the nodes are game states and the edges are moves.</a:t>
            </a:r>
            <a:endParaRPr lang="en-US" dirty="0">
              <a:effectLst/>
              <a:latin typeface="Time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from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220200" y="563433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  <a:p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V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s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) = </a:t>
            </a:r>
            <a:r>
              <a:rPr lang="en-US" sz="2400" dirty="0">
                <a:latin typeface="Calibri" pitchFamily="34" charset="0"/>
              </a:rPr>
              <a:t>known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8915400" y="1521023"/>
            <a:ext cx="2819400" cy="993577"/>
            <a:chOff x="8534400" y="1447800"/>
            <a:chExt cx="2819400" cy="993577"/>
          </a:xfrm>
        </p:grpSpPr>
        <p:sp>
          <p:nvSpPr>
            <p:cNvPr id="52" name="TextBox 51"/>
            <p:cNvSpPr txBox="1"/>
            <p:nvPr/>
          </p:nvSpPr>
          <p:spPr>
            <a:xfrm>
              <a:off x="8534400" y="1447800"/>
              <a:ext cx="2819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Non-Terminal States: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3" grpId="0"/>
      <p:bldP spid="114" grpId="0" animBg="1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288716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15" y="1085516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216" y="2000600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15" y="2914316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216" y="3829400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9250" y="3727286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200150" y="5505116"/>
            <a:ext cx="4114800" cy="990600"/>
          </a:xfrm>
          <a:prstGeom prst="roundRect">
            <a:avLst/>
          </a:prstGeom>
          <a:solidFill>
            <a:srgbClr val="C39BE1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AF2BCD-010F-634E-8FEE-0D7A5D92550B}"/>
              </a:ext>
            </a:extLst>
          </p:cNvPr>
          <p:cNvSpPr/>
          <p:nvPr/>
        </p:nvSpPr>
        <p:spPr>
          <a:xfrm>
            <a:off x="9220199" y="1967179"/>
            <a:ext cx="28373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For tic-tac-toe the game tree is relatively small—fewer than </a:t>
            </a:r>
            <a:r>
              <a:rPr lang="en-US" dirty="0">
                <a:latin typeface="Helvetica" pitchFamily="2" charset="0"/>
              </a:rPr>
              <a:t>9! = 362, 880 </a:t>
            </a:r>
            <a:r>
              <a:rPr lang="en-US" dirty="0">
                <a:latin typeface="Times" pitchFamily="2" charset="0"/>
              </a:rPr>
              <a:t>terminal</a:t>
            </a:r>
          </a:p>
          <a:p>
            <a:r>
              <a:rPr lang="en-US" dirty="0">
                <a:latin typeface="Times" pitchFamily="2" charset="0"/>
              </a:rPr>
              <a:t>nodes. But for chess there are over </a:t>
            </a:r>
            <a:r>
              <a:rPr lang="en-US" dirty="0">
                <a:latin typeface="Helvetica" pitchFamily="2" charset="0"/>
              </a:rPr>
              <a:t>10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>
                <a:latin typeface="Times" pitchFamily="2" charset="0"/>
              </a:rPr>
              <a:t>nodes.</a:t>
            </a:r>
            <a:endParaRPr lang="en-US" dirty="0">
              <a:effectLst/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Values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004592" y="3733800"/>
            <a:ext cx="500608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437906" y="3733800"/>
            <a:ext cx="64869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04575" y="2995511"/>
            <a:ext cx="529425" cy="461665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" name="Right Arrow 2"/>
          <p:cNvSpPr/>
          <p:nvPr/>
        </p:nvSpPr>
        <p:spPr>
          <a:xfrm rot="10313695">
            <a:off x="4936841" y="3426482"/>
            <a:ext cx="1066800" cy="304800"/>
          </a:xfrm>
          <a:prstGeom prst="rightArrow">
            <a:avLst/>
          </a:prstGeom>
          <a:solidFill>
            <a:srgbClr val="3366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457200" y="1295400"/>
            <a:ext cx="4648200" cy="993577"/>
            <a:chOff x="8534400" y="1447800"/>
            <a:chExt cx="4648200" cy="993577"/>
          </a:xfrm>
        </p:grpSpPr>
        <p:sp>
          <p:nvSpPr>
            <p:cNvPr id="88" name="TextBox 87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libri" pitchFamily="34" charset="0"/>
                </a:rPr>
                <a:t>MAX nodes: under Agent’s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800600" y="54864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  <a:p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V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s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) = </a:t>
            </a:r>
            <a:r>
              <a:rPr lang="en-US" sz="2400" dirty="0">
                <a:latin typeface="Calibri" pitchFamily="34" charset="0"/>
              </a:rPr>
              <a:t>known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7010400" y="1295400"/>
            <a:ext cx="5181600" cy="993577"/>
            <a:chOff x="8534400" y="1447800"/>
            <a:chExt cx="4648200" cy="993577"/>
          </a:xfrm>
        </p:grpSpPr>
        <p:sp>
          <p:nvSpPr>
            <p:cNvPr id="95" name="TextBox 94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alibri" pitchFamily="34" charset="0"/>
                </a:rPr>
                <a:t>MIN nodes: under Opponent’s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min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0" grpId="0" animBg="1"/>
      <p:bldP spid="74" grpId="0" animBg="1"/>
      <p:bldP spid="75" grpId="0" animBg="1"/>
      <p:bldP spid="76" grpId="0" animBg="1"/>
      <p:bldP spid="3" grpId="0" animBg="1"/>
      <p:bldP spid="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6406F-8E34-004F-9209-3CB491B7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E44D4-059B-3F44-88AB-314E97FA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action leading to state with best </a:t>
            </a:r>
            <a:r>
              <a:rPr lang="en-US" b="1" i="1" dirty="0"/>
              <a:t>minimax value</a:t>
            </a:r>
          </a:p>
          <a:p>
            <a:r>
              <a:rPr lang="en-US" dirty="0"/>
              <a:t>Assumes all future moves will be optimal</a:t>
            </a:r>
          </a:p>
          <a:p>
            <a:r>
              <a:rPr lang="en-US" dirty="0"/>
              <a:t>=&gt; rational against a rational player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B951-0D39-2F4C-8803-9DB58490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626D4-54ED-3843-9E10-FA21E14A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3268428"/>
            <a:ext cx="7169150" cy="35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1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37338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5240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6002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minimax-decision(s)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      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minimax_value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3235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AFBE-DC5B-DC44-B3B2-50C1438C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F91371E-0028-7E49-A9AE-1511A93C9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45" y="1222379"/>
            <a:ext cx="8010709" cy="49590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61F12-D470-A24A-A8BB-A62F69B1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9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E1E8-37F9-9E4B-ACFF-0F7BF206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5436951-008F-C84B-A217-1D7AD68A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59382"/>
            <a:ext cx="9144000" cy="4160520"/>
          </a:xfrm>
        </p:spPr>
      </p:pic>
    </p:spTree>
    <p:extLst>
      <p:ext uri="{BB962C8B-B14F-4D97-AF65-F5344CB8AC3E}">
        <p14:creationId xmlns:p14="http://schemas.microsoft.com/office/powerpoint/2010/main" val="355443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8669-8F46-7E4C-82F7-4C2EB50F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BF71C-4C88-294F-9F9F-A18AB2BB0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game is not zero-sum, or has multiple players?</a:t>
            </a:r>
          </a:p>
          <a:p>
            <a:r>
              <a:rPr lang="en-US" dirty="0">
                <a:solidFill>
                  <a:schemeClr val="tx1"/>
                </a:solidFill>
              </a:rPr>
              <a:t>First, we need to replace the single value for each node with a vector of values.</a:t>
            </a:r>
          </a:p>
          <a:p>
            <a:r>
              <a:rPr lang="en-US" dirty="0">
                <a:solidFill>
                  <a:schemeClr val="tx1"/>
                </a:solidFill>
              </a:rPr>
              <a:t>In that state, player C chooses what to do. The two choices lead to terminal states with utility vectors </a:t>
            </a:r>
            <a:r>
              <a:rPr lang="en-US" dirty="0"/>
              <a:t>(1,2,</a:t>
            </a:r>
            <a:r>
              <a:rPr lang="en-US" b="1" u="sng" dirty="0">
                <a:solidFill>
                  <a:srgbClr val="FF0000"/>
                </a:solidFill>
              </a:rPr>
              <a:t>6</a:t>
            </a:r>
            <a:r>
              <a:rPr lang="en-US" dirty="0"/>
              <a:t>)   (4, 2, </a:t>
            </a:r>
            <a:r>
              <a:rPr lang="en-US" b="1" u="sng" dirty="0"/>
              <a:t>3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ECF54-03F4-4841-8D64-E3A16B6B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7802D-8799-3F40-83A8-845FC9D8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42181"/>
            <a:ext cx="6705600" cy="28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3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2133600"/>
            <a:ext cx="5943600" cy="2912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4800600" cy="2912215"/>
          </a:xfrm>
        </p:spPr>
        <p:txBody>
          <a:bodyPr/>
          <a:lstStyle/>
          <a:p>
            <a:pPr lvl="6">
              <a:lnSpc>
                <a:spcPct val="150000"/>
              </a:lnSpc>
            </a:pPr>
            <a:endParaRPr lang="en-US" sz="5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History / Overview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Minimax for Zero-Sum Games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α-β Pruning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Finite lookahead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194820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</a:t>
            </a:r>
            <a:r>
              <a:rPr lang="en-US" sz="2000" b="1" i="1" dirty="0" err="1">
                <a:solidFill>
                  <a:srgbClr val="FF0000"/>
                </a:solidFill>
              </a:rPr>
              <a:t>tuples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</a:t>
            </a:r>
            <a:r>
              <a:rPr lang="en-US" sz="2000" dirty="0">
                <a:solidFill>
                  <a:srgbClr val="FF0000"/>
                </a:solidFill>
              </a:rPr>
              <a:t>cooperation</a:t>
            </a:r>
            <a:r>
              <a:rPr lang="en-US" sz="2000" dirty="0"/>
              <a:t>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2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DFD7-9DB4-4B42-9DFF-52400F1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2-players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5D3DAD7C-AE7C-0C46-8FA8-64E935F09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9" y="1294364"/>
            <a:ext cx="7269194" cy="495086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14AFDB-585E-CA43-8B6B-BFF84EF900EB}"/>
              </a:ext>
            </a:extLst>
          </p:cNvPr>
          <p:cNvSpPr/>
          <p:nvPr/>
        </p:nvSpPr>
        <p:spPr>
          <a:xfrm>
            <a:off x="7865343" y="1600200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It uses a simple recursive computation</a:t>
            </a:r>
            <a:endParaRPr lang="en-US" dirty="0">
              <a:effectLst/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57447-06BA-1743-AC8D-199EA0785439}"/>
              </a:ext>
            </a:extLst>
          </p:cNvPr>
          <p:cNvSpPr/>
          <p:nvPr/>
        </p:nvSpPr>
        <p:spPr>
          <a:xfrm>
            <a:off x="7865343" y="2609115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The minimax algorithm performs a complete depth-first exploration of the game tree.</a:t>
            </a:r>
            <a:endParaRPr lang="en-US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247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59182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How efficient is minimax?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Example: For </a:t>
            </a:r>
            <a:r>
              <a:rPr lang="en-US" sz="2800" kern="1200" dirty="0">
                <a:solidFill>
                  <a:srgbClr val="333399"/>
                </a:solidFill>
              </a:rPr>
              <a:t>chess, b </a:t>
            </a:r>
            <a:r>
              <a:rPr lang="en-US" sz="2800" kern="1200" dirty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Exact solution is completely infeasible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Humans can’t do this either, so how do we play chess?</a:t>
            </a:r>
          </a:p>
          <a:p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</p:spTree>
    <p:extLst>
      <p:ext uri="{BB962C8B-B14F-4D97-AF65-F5344CB8AC3E}">
        <p14:creationId xmlns:p14="http://schemas.microsoft.com/office/powerpoint/2010/main" val="289550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  <a:solidFill>
            <a:srgbClr val="C198E0"/>
          </a:solidFill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  <a:solidFill>
            <a:srgbClr val="C198E0"/>
          </a:solidFill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5833" y="2514600"/>
            <a:ext cx="3302000" cy="1250950"/>
            <a:chOff x="2645833" y="2514600"/>
            <a:chExt cx="3302000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4" name="Group 13"/>
          <p:cNvGrpSpPr/>
          <p:nvPr/>
        </p:nvGrpSpPr>
        <p:grpSpPr>
          <a:xfrm>
            <a:off x="5693833" y="2514603"/>
            <a:ext cx="508000" cy="1235075"/>
            <a:chOff x="5693833" y="2514603"/>
            <a:chExt cx="508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  <a:solidFill>
            <a:srgbClr val="C198E0"/>
          </a:solidFill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  <a:solidFill>
            <a:srgbClr val="C198E0"/>
          </a:solidFill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250142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57800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46142" y="3272135"/>
            <a:ext cx="3406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34000" y="19767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</a:p>
        </p:txBody>
      </p: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C41221B-94E5-CD41-B265-6B003C5F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436" y="5520256"/>
            <a:ext cx="6004985" cy="13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68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7" grpId="0"/>
      <p:bldP spid="48" grpId="0"/>
      <p:bldP spid="49" grpId="0" animBg="1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Alpha-Beta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  <a:solidFill>
            <a:srgbClr val="C198E0"/>
          </a:solidFill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  <a:solidFill>
            <a:srgbClr val="C198E0"/>
          </a:solidFill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5833" y="2514600"/>
            <a:ext cx="3302000" cy="1250950"/>
            <a:chOff x="2645833" y="2514600"/>
            <a:chExt cx="3302000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4" name="Group 13"/>
          <p:cNvGrpSpPr/>
          <p:nvPr/>
        </p:nvGrpSpPr>
        <p:grpSpPr>
          <a:xfrm>
            <a:off x="5693833" y="2514603"/>
            <a:ext cx="508000" cy="1235075"/>
            <a:chOff x="5693833" y="2514603"/>
            <a:chExt cx="508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  <a:solidFill>
            <a:srgbClr val="C198E0"/>
          </a:solidFill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  <a:solidFill>
            <a:srgbClr val="C198E0"/>
          </a:solidFill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" name="TextBox 5"/>
          <p:cNvSpPr txBox="1"/>
          <p:nvPr/>
        </p:nvSpPr>
        <p:spPr>
          <a:xfrm>
            <a:off x="5257800" y="2895600"/>
            <a:ext cx="7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dirty="0"/>
              <a:t> 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48345" y="2895600"/>
            <a:ext cx="7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dirty="0"/>
              <a:t> =3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6800" y="1295400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dirty="0"/>
              <a:t> = best option so far from any </a:t>
            </a:r>
          </a:p>
          <a:p>
            <a:r>
              <a:rPr lang="en-US" dirty="0"/>
              <a:t>MAX node on this path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5486400"/>
            <a:ext cx="5161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The order of generation matters</a:t>
            </a:r>
            <a:r>
              <a:rPr lang="en-US" dirty="0"/>
              <a:t>: more pruning</a:t>
            </a:r>
          </a:p>
          <a:p>
            <a:r>
              <a:rPr lang="en-US" dirty="0"/>
              <a:t>is possible if good moves come first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0142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34000" y="19767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</a:p>
        </p:txBody>
      </p:sp>
      <p:pic>
        <p:nvPicPr>
          <p:cNvPr id="47" name="Picture 46" descr="BU0052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29000"/>
            <a:ext cx="1230511" cy="12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7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" grpId="0"/>
      <p:bldP spid="48" grpId="0"/>
      <p:bldP spid="48" grpId="1"/>
      <p:bldP spid="50" grpId="0"/>
      <p:bldP spid="15" grpId="0"/>
      <p:bldP spid="45" grpId="0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</a:t>
            </a:r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47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6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19800" y="4259759"/>
            <a:ext cx="11430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sp>
        <p:nvSpPr>
          <p:cNvPr id="6" name="Rectangle 5"/>
          <p:cNvSpPr/>
          <p:nvPr/>
        </p:nvSpPr>
        <p:spPr>
          <a:xfrm>
            <a:off x="9829800" y="5486400"/>
            <a:ext cx="10668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86800" y="3621505"/>
            <a:ext cx="17526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895600" y="5410200"/>
            <a:ext cx="1066800" cy="1371600"/>
            <a:chOff x="2895600" y="5410200"/>
            <a:chExt cx="1066800" cy="1371600"/>
          </a:xfrm>
        </p:grpSpPr>
        <p:sp>
          <p:nvSpPr>
            <p:cNvPr id="3" name="Rectangle 2"/>
            <p:cNvSpPr/>
            <p:nvPr/>
          </p:nvSpPr>
          <p:spPr>
            <a:xfrm>
              <a:off x="2895600" y="5410200"/>
              <a:ext cx="10668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4200" y="5562600"/>
              <a:ext cx="44613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9B01FF"/>
                  </a:solidFill>
                  <a:latin typeface="Calibri"/>
                  <a:cs typeface="Calibri"/>
                </a:rPr>
                <a:t>?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743200" y="24384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5486400"/>
            <a:ext cx="10668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86400" y="57150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4038600" y="3581400"/>
            <a:ext cx="17526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19600" y="36576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0" y="10668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24000" y="44958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0" y="4488359"/>
            <a:ext cx="10426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5410200"/>
            <a:ext cx="10668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24800" y="55626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4600" y="1828800"/>
            <a:ext cx="2743200" cy="4953000"/>
            <a:chOff x="6324600" y="1828800"/>
            <a:chExt cx="2743200" cy="4953000"/>
          </a:xfrm>
        </p:grpSpPr>
        <p:sp>
          <p:nvSpPr>
            <p:cNvPr id="11" name="Rectangle 10"/>
            <p:cNvSpPr/>
            <p:nvPr/>
          </p:nvSpPr>
          <p:spPr>
            <a:xfrm>
              <a:off x="7162800" y="1828800"/>
              <a:ext cx="19050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24600" y="3429000"/>
              <a:ext cx="22098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391400" y="22098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19800" y="4259759"/>
            <a:ext cx="11430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30348" y="2583359"/>
            <a:ext cx="4706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15400" y="35052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pic>
        <p:nvPicPr>
          <p:cNvPr id="38" name="Picture 37" descr="BU0052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895600"/>
            <a:ext cx="1230511" cy="129235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705600" y="2583359"/>
            <a:ext cx="8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β =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95800" y="1059359"/>
            <a:ext cx="9134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 =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90558" y="4488359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α=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00400" y="4495800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α=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96000" y="4259759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α=</a:t>
            </a:r>
          </a:p>
        </p:txBody>
      </p:sp>
      <p:pic>
        <p:nvPicPr>
          <p:cNvPr id="21" name="Picture 20" descr="BU0052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648200"/>
            <a:ext cx="1230511" cy="129235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926382" y="2430959"/>
            <a:ext cx="8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β =</a:t>
            </a:r>
          </a:p>
        </p:txBody>
      </p:sp>
    </p:spTree>
    <p:extLst>
      <p:ext uri="{BB962C8B-B14F-4D97-AF65-F5344CB8AC3E}">
        <p14:creationId xmlns:p14="http://schemas.microsoft.com/office/powerpoint/2010/main" val="45560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8" grpId="0"/>
      <p:bldP spid="19" grpId="0"/>
      <p:bldP spid="9" grpId="0" animBg="1"/>
      <p:bldP spid="22" grpId="0"/>
      <p:bldP spid="22" grpId="1"/>
      <p:bldP spid="26" grpId="0"/>
      <p:bldP spid="27" grpId="0"/>
      <p:bldP spid="32" grpId="0"/>
      <p:bldP spid="7" grpId="0" animBg="1"/>
      <p:bldP spid="30" grpId="0"/>
      <p:bldP spid="30" grpId="1"/>
      <p:bldP spid="24" grpId="0"/>
      <p:bldP spid="24" grpId="1"/>
      <p:bldP spid="34" grpId="0" animBg="1"/>
      <p:bldP spid="36" grpId="0"/>
      <p:bldP spid="37" grpId="0"/>
      <p:bldP spid="37" grpId="1"/>
      <p:bldP spid="39" grpId="0"/>
      <p:bldP spid="40" grpId="0"/>
      <p:bldP spid="41" grpId="0"/>
      <p:bldP spid="42" grpId="0"/>
      <p:bldP spid="43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C630-26EE-DC45-A2FC-889714C2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4D179-0B2E-5C43-9B3E-A30C862C1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6C291-1C19-8C4F-B8BA-1292333C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CCF67-727D-7644-9931-355A29A1F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2700"/>
            <a:ext cx="10160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2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D9F9E1-58DA-254B-B82F-2EA950785398}"/>
              </a:ext>
            </a:extLst>
          </p:cNvPr>
          <p:cNvGrpSpPr/>
          <p:nvPr/>
        </p:nvGrpSpPr>
        <p:grpSpPr>
          <a:xfrm>
            <a:off x="5943600" y="1360100"/>
            <a:ext cx="6248400" cy="4887716"/>
            <a:chOff x="5943600" y="1360100"/>
            <a:chExt cx="6248400" cy="4887716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F6B2724-FDA3-8B4F-AF7F-E6574A5BD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3600" y="1360100"/>
              <a:ext cx="6248400" cy="4887716"/>
            </a:xfrm>
            <a:prstGeom prst="rect">
              <a:avLst/>
            </a:prstGeom>
            <a:noFill/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82977F-9EAA-BE4D-BA63-228D095B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2199" y="2667000"/>
              <a:ext cx="580465" cy="533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C63B3E-2C7D-1B47-AA7E-B745D53B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2359" y="3200400"/>
              <a:ext cx="383241" cy="685800"/>
            </a:xfrm>
            <a:prstGeom prst="rect">
              <a:avLst/>
            </a:prstGeom>
          </p:spPr>
        </p:pic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brief history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5791200" cy="49831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00" b="1" dirty="0"/>
              <a:t>Checkers:</a:t>
            </a:r>
            <a:r>
              <a:rPr lang="en-US" sz="1900" dirty="0"/>
              <a:t> </a:t>
            </a:r>
            <a:r>
              <a:rPr lang="en-US" sz="1900" dirty="0">
                <a:hlinkClick r:id="rId6"/>
              </a:rPr>
              <a:t>https://youtu.be/ScKIdStgAfU?t=24</a:t>
            </a:r>
            <a:endParaRPr lang="en-US" sz="19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1950: First computer player. 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1959: Samuel’s self-taught program. 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solidFill>
                  <a:srgbClr val="FF0000"/>
                </a:solidFill>
              </a:rPr>
              <a:t>1994</a:t>
            </a:r>
            <a:r>
              <a:rPr lang="en-US" sz="1500" dirty="0"/>
              <a:t>: First computer world champion: Chinook defeats Tinsley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2007: Checkers solved! Endgame database of 39 trillion states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Chess:</a:t>
            </a:r>
            <a:r>
              <a:rPr lang="en-US" sz="19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1945-1960: </a:t>
            </a:r>
            <a:r>
              <a:rPr lang="en-US" sz="1500" dirty="0" err="1"/>
              <a:t>Zuse</a:t>
            </a:r>
            <a:r>
              <a:rPr lang="en-US" sz="1500" dirty="0"/>
              <a:t>, Wiener, Shannon, Turing, Newell &amp; Simon, McCarthy.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1960s onward: gradual improvement under “standard model”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solidFill>
                  <a:srgbClr val="FF0000"/>
                </a:solidFill>
              </a:rPr>
              <a:t>1997</a:t>
            </a:r>
            <a:r>
              <a:rPr lang="en-US" sz="1500" dirty="0"/>
              <a:t>: Deep Blue defeats human champion Gary Kasparov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2021: Stockfish rating 3551 (vs 2870 for Magnus Carlsen).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Go:</a:t>
            </a:r>
            <a:r>
              <a:rPr lang="en-US" sz="19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1968: Zobrist’s program plays legal Go, barely (b&gt;300!)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1968-2005: various ad hoc approaches tried, novice level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2005-2014: Monte Carlo tree search -&gt; strong amateur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solidFill>
                  <a:srgbClr val="FF0000"/>
                </a:solidFill>
              </a:rPr>
              <a:t>2016-2017</a:t>
            </a:r>
            <a:r>
              <a:rPr lang="en-US" sz="1500" dirty="0"/>
              <a:t>: AlphaGo defeats human world champions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 err="1"/>
              <a:t>Pacman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70104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29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46606" y="1371600"/>
            <a:ext cx="1445394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72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79365-CBBD-A84A-BD2C-12857ABC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F9A3B-7259-C44C-80FB-013917CD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C650C-34BB-B447-B02D-B6067BBA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DCACA-8AEC-A94D-9DA5-E365C97F5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02"/>
            <a:ext cx="12192000" cy="64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7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F018-8EC9-794D-8EA3-9294F24D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3680-E756-5D44-B51D-B736E95AA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39B0-CB31-6944-A58D-36268ABC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F8088-38A9-6347-A907-ACE74D29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52"/>
            <a:ext cx="12192000" cy="65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5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D11D-536E-3445-B71B-5EEA650F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C39A3-D03C-424A-B878-84200C10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7188200" cy="580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A2682-95DB-924E-9BAF-7D9FE467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3187700"/>
            <a:ext cx="6515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83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2D4C-EF51-FF4D-BAB2-B34EFA40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B6649-0329-3348-A5C9-0C972E1BB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397000"/>
            <a:ext cx="5689601" cy="5232399"/>
          </a:xfrm>
        </p:spPr>
        <p:txBody>
          <a:bodyPr/>
          <a:lstStyle/>
          <a:p>
            <a:r>
              <a:rPr lang="en-US" sz="2800" b="1" dirty="0"/>
              <a:t>Step 1:</a:t>
            </a:r>
            <a:r>
              <a:rPr lang="en-US" sz="2800" dirty="0"/>
              <a:t> At the first step the, Max player will start first move from node A where </a:t>
            </a:r>
            <a:r>
              <a:rPr lang="el-GR" sz="2800" dirty="0"/>
              <a:t>α= -∞ </a:t>
            </a:r>
            <a:r>
              <a:rPr lang="en-US" sz="2800" dirty="0"/>
              <a:t>and </a:t>
            </a:r>
            <a:r>
              <a:rPr lang="el-GR" sz="2800" dirty="0"/>
              <a:t>β= +∞,</a:t>
            </a:r>
            <a:endParaRPr lang="en-US" sz="2800" dirty="0"/>
          </a:p>
          <a:p>
            <a:pPr marL="0" indent="0">
              <a:buNone/>
            </a:pPr>
            <a:r>
              <a:rPr lang="el-GR" sz="2800" dirty="0"/>
              <a:t> </a:t>
            </a:r>
            <a:endParaRPr lang="en-US" sz="2800" dirty="0"/>
          </a:p>
          <a:p>
            <a:r>
              <a:rPr lang="en-US" sz="2800" dirty="0"/>
              <a:t>these value of alpha and beta passed down to node B where again </a:t>
            </a:r>
            <a:r>
              <a:rPr lang="el-GR" sz="2800" dirty="0"/>
              <a:t>α= -∞ </a:t>
            </a:r>
            <a:r>
              <a:rPr lang="en-US" sz="2800" dirty="0"/>
              <a:t>and </a:t>
            </a:r>
            <a:r>
              <a:rPr lang="el-GR" sz="2800" dirty="0"/>
              <a:t>β= +∞, 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Node B passes the same value to its child 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1C47-5F50-284E-8BEF-206995A0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36928-7B0B-2C4D-8F0E-DC2F0322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427" y="1127836"/>
            <a:ext cx="5967573" cy="47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5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E1F8-1FE4-5E42-9621-A9055948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07-F3A7-DB49-89EC-DBE04ED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5232401" cy="5324475"/>
          </a:xfrm>
        </p:spPr>
        <p:txBody>
          <a:bodyPr/>
          <a:lstStyle/>
          <a:p>
            <a:r>
              <a:rPr lang="en-US" sz="2800" b="1" dirty="0"/>
              <a:t>Step 2:</a:t>
            </a:r>
            <a:r>
              <a:rPr lang="en-US" sz="2800" dirty="0"/>
              <a:t> At Node D, the value of </a:t>
            </a:r>
            <a:r>
              <a:rPr lang="el-GR" sz="2800" dirty="0"/>
              <a:t>α </a:t>
            </a:r>
            <a:r>
              <a:rPr lang="en-US" sz="2800" dirty="0"/>
              <a:t>will be calculated as its turn for Max. </a:t>
            </a:r>
          </a:p>
          <a:p>
            <a:r>
              <a:rPr lang="en-US" sz="2800" dirty="0"/>
              <a:t>The value of </a:t>
            </a:r>
            <a:r>
              <a:rPr lang="el-GR" sz="2800" dirty="0"/>
              <a:t>α </a:t>
            </a:r>
            <a:r>
              <a:rPr lang="en-US" sz="2800" dirty="0"/>
              <a:t>is compared with firstly 2 and then 3, and the max (2, 3) = 3 will be the value of </a:t>
            </a:r>
            <a:r>
              <a:rPr lang="el-GR" sz="2800" dirty="0"/>
              <a:t>α </a:t>
            </a:r>
            <a:r>
              <a:rPr lang="en-US" sz="2800" dirty="0"/>
              <a:t>at node D </a:t>
            </a:r>
          </a:p>
          <a:p>
            <a:r>
              <a:rPr lang="en-US" sz="2800" dirty="0"/>
              <a:t>and node value will also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92E-39D5-6349-A27E-CD38F280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443DC-1DDD-3B46-84ED-53B40217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427" y="1066800"/>
            <a:ext cx="5967573" cy="47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06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E1F8-1FE4-5E42-9621-A9055948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07-F3A7-DB49-89EC-DBE04ED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5348080" cy="5324475"/>
          </a:xfrm>
        </p:spPr>
        <p:txBody>
          <a:bodyPr/>
          <a:lstStyle/>
          <a:p>
            <a:r>
              <a:rPr lang="en-US" sz="2800" b="1" dirty="0"/>
              <a:t>Step 3:</a:t>
            </a:r>
            <a:r>
              <a:rPr lang="en-US" sz="2800" dirty="0"/>
              <a:t> Now algorithm backtrack to node B, where the value of </a:t>
            </a:r>
            <a:r>
              <a:rPr lang="el-GR" sz="2800" dirty="0"/>
              <a:t>β </a:t>
            </a:r>
            <a:r>
              <a:rPr lang="en-US" sz="2800" dirty="0"/>
              <a:t>will change as this is a turn of Min,</a:t>
            </a:r>
          </a:p>
          <a:p>
            <a:r>
              <a:rPr lang="en-US" sz="2800" dirty="0"/>
              <a:t> Now </a:t>
            </a:r>
            <a:r>
              <a:rPr lang="el-GR" sz="2800" dirty="0"/>
              <a:t>β= +∞, </a:t>
            </a:r>
            <a:r>
              <a:rPr lang="en-US" sz="2800" dirty="0"/>
              <a:t>will compare with the available subsequent nodes value,</a:t>
            </a:r>
          </a:p>
          <a:p>
            <a:r>
              <a:rPr lang="en-US" sz="2800" dirty="0"/>
              <a:t> i.e. min (∞, 3) = 3, hence at node B now </a:t>
            </a:r>
            <a:r>
              <a:rPr lang="el-GR" sz="2800" dirty="0"/>
              <a:t>α= -∞, </a:t>
            </a:r>
            <a:r>
              <a:rPr lang="en-US" sz="2800" dirty="0"/>
              <a:t>and </a:t>
            </a:r>
            <a:r>
              <a:rPr lang="el-GR" sz="2800" dirty="0"/>
              <a:t>β= 3.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92E-39D5-6349-A27E-CD38F280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8BE52-CD5C-7D42-B26D-65078C8B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80" y="1088030"/>
            <a:ext cx="6412499" cy="458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23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E1F8-1FE4-5E42-9621-A9055948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07-F3A7-DB49-89EC-DBE04ED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5348080" cy="5324475"/>
          </a:xfrm>
        </p:spPr>
        <p:txBody>
          <a:bodyPr/>
          <a:lstStyle/>
          <a:p>
            <a:r>
              <a:rPr lang="en-US" sz="2800" dirty="0"/>
              <a:t>In the next step, algorithm traverse the next successor of Node B which is node E, and the values of </a:t>
            </a:r>
            <a:r>
              <a:rPr lang="el-GR" sz="2800" dirty="0"/>
              <a:t>α= -∞, </a:t>
            </a:r>
            <a:r>
              <a:rPr lang="en-US" sz="2800" dirty="0"/>
              <a:t>and </a:t>
            </a:r>
            <a:r>
              <a:rPr lang="el-GR" sz="2800" dirty="0"/>
              <a:t>β= 3 </a:t>
            </a:r>
            <a:r>
              <a:rPr lang="en-US" sz="2800" dirty="0"/>
              <a:t>will also be passed.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92E-39D5-6349-A27E-CD38F280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8BE52-CD5C-7D42-B26D-65078C8B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80" y="1088030"/>
            <a:ext cx="6412499" cy="458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55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E1F8-1FE4-5E42-9621-A9055948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07-F3A7-DB49-89EC-DBE04ED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1" y="1158875"/>
            <a:ext cx="6070980" cy="5324475"/>
          </a:xfrm>
        </p:spPr>
        <p:txBody>
          <a:bodyPr/>
          <a:lstStyle/>
          <a:p>
            <a:r>
              <a:rPr lang="en-US" sz="2800" b="1" dirty="0"/>
              <a:t>Step 4:</a:t>
            </a:r>
            <a:r>
              <a:rPr lang="en-US" sz="2800" dirty="0"/>
              <a:t> At node E, Max will take its turn, and the value of alpha will change. </a:t>
            </a:r>
          </a:p>
          <a:p>
            <a:r>
              <a:rPr lang="en-US" sz="2800" dirty="0"/>
              <a:t>The current value of alpha will be compared with 5,</a:t>
            </a:r>
          </a:p>
          <a:p>
            <a:r>
              <a:rPr lang="en-US" sz="2800" dirty="0"/>
              <a:t>so max (-∞, 5) = 5, hence at node E  </a:t>
            </a:r>
            <a:r>
              <a:rPr lang="el-GR" sz="2800" dirty="0"/>
              <a:t>α= 5 </a:t>
            </a:r>
            <a:r>
              <a:rPr lang="en-US" sz="2800" dirty="0"/>
              <a:t>and </a:t>
            </a:r>
            <a:r>
              <a:rPr lang="el-GR" sz="2800" dirty="0"/>
              <a:t>β= 3, </a:t>
            </a:r>
            <a:r>
              <a:rPr lang="en-US" sz="2800" dirty="0"/>
              <a:t>where </a:t>
            </a:r>
            <a:r>
              <a:rPr lang="el-GR" sz="2800" dirty="0"/>
              <a:t>α&gt;=β, </a:t>
            </a:r>
            <a:r>
              <a:rPr lang="en-US" sz="2800" dirty="0"/>
              <a:t>so the right successor of E will be </a:t>
            </a:r>
            <a:r>
              <a:rPr lang="en-US" sz="2800" dirty="0">
                <a:solidFill>
                  <a:srgbClr val="FF0000"/>
                </a:solidFill>
              </a:rPr>
              <a:t>pruned</a:t>
            </a:r>
            <a:r>
              <a:rPr lang="en-US" sz="2800" dirty="0"/>
              <a:t>, and algorithm will not traverse it, and the value at node E will be 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92E-39D5-6349-A27E-CD38F280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621BD-A4F7-894B-AB9E-046EE93E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29" y="1295400"/>
            <a:ext cx="609538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61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E1F8-1FE4-5E42-9621-A9055948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07-F3A7-DB49-89EC-DBE04ED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1" y="1158875"/>
            <a:ext cx="6095385" cy="5324475"/>
          </a:xfrm>
        </p:spPr>
        <p:txBody>
          <a:bodyPr/>
          <a:lstStyle/>
          <a:p>
            <a:r>
              <a:rPr lang="en-US" sz="2800" b="1" dirty="0"/>
              <a:t>Step 5:</a:t>
            </a:r>
            <a:r>
              <a:rPr lang="en-US" sz="2800" dirty="0"/>
              <a:t> At next step, algorithm again backtrack the tree, from node B to node A. </a:t>
            </a:r>
          </a:p>
          <a:p>
            <a:r>
              <a:rPr lang="en-US" sz="2800" dirty="0"/>
              <a:t>At node A, the value of alpha will be changed the maximum available value is 3 as max (-∞, 3)= 3, and </a:t>
            </a:r>
            <a:r>
              <a:rPr lang="el-GR" sz="2800" dirty="0"/>
              <a:t>β= +∞, </a:t>
            </a:r>
            <a:r>
              <a:rPr lang="en-US" sz="2800" dirty="0"/>
              <a:t>these two values now passes to right successor of A which is Node C.</a:t>
            </a:r>
          </a:p>
          <a:p>
            <a:r>
              <a:rPr lang="en-US" sz="2800" dirty="0"/>
              <a:t>At node C, </a:t>
            </a:r>
            <a:r>
              <a:rPr lang="el-GR" sz="2800" dirty="0"/>
              <a:t>α=3 </a:t>
            </a:r>
            <a:r>
              <a:rPr lang="en-US" sz="2800" dirty="0"/>
              <a:t>and </a:t>
            </a:r>
            <a:r>
              <a:rPr lang="el-GR" sz="2800" dirty="0"/>
              <a:t>β= +∞, </a:t>
            </a:r>
            <a:r>
              <a:rPr lang="en-US" sz="2800" dirty="0"/>
              <a:t>and the same values will be passed on to node F.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92E-39D5-6349-A27E-CD38F280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621BD-A4F7-894B-AB9E-046EE93E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29" y="1295400"/>
            <a:ext cx="609538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14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E1F8-1FE4-5E42-9621-A9055948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07-F3A7-DB49-89EC-DBE04ED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1" y="1158875"/>
            <a:ext cx="6095385" cy="5324475"/>
          </a:xfrm>
        </p:spPr>
        <p:txBody>
          <a:bodyPr/>
          <a:lstStyle/>
          <a:p>
            <a:r>
              <a:rPr lang="en-US" sz="2800" b="1" dirty="0"/>
              <a:t>Step 6:</a:t>
            </a:r>
            <a:r>
              <a:rPr lang="en-US" sz="2800" dirty="0"/>
              <a:t> At node F, again the value of </a:t>
            </a:r>
            <a:r>
              <a:rPr lang="el-GR" sz="2800" dirty="0"/>
              <a:t>α </a:t>
            </a:r>
            <a:r>
              <a:rPr lang="en-US" sz="2800" dirty="0"/>
              <a:t>will be compared with left child which is 0, and max(3,0)= 3, </a:t>
            </a:r>
          </a:p>
          <a:p>
            <a:endParaRPr lang="en-US" sz="2800" dirty="0"/>
          </a:p>
          <a:p>
            <a:r>
              <a:rPr lang="en-US" sz="2800" dirty="0"/>
              <a:t>and then compared with right child which is 1, and max(3,1)= 3 </a:t>
            </a:r>
          </a:p>
          <a:p>
            <a:endParaRPr lang="en-US" sz="2800" dirty="0"/>
          </a:p>
          <a:p>
            <a:r>
              <a:rPr lang="en-US" sz="2800" dirty="0"/>
              <a:t>still </a:t>
            </a:r>
            <a:r>
              <a:rPr lang="el-GR" sz="2800" dirty="0"/>
              <a:t>α </a:t>
            </a:r>
            <a:r>
              <a:rPr lang="en-US" sz="2800" dirty="0"/>
              <a:t>remains 3, </a:t>
            </a:r>
          </a:p>
          <a:p>
            <a:endParaRPr lang="en-US" sz="2800" dirty="0"/>
          </a:p>
          <a:p>
            <a:r>
              <a:rPr lang="en-US" sz="2800" dirty="0"/>
              <a:t>but the node value of F will become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92E-39D5-6349-A27E-CD38F280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656F2-C5F5-D64A-A31B-4AB4C02B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32" y="1371600"/>
            <a:ext cx="5908847" cy="43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7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CFAB-0AFC-DE4D-856E-EFDA7D4F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AF4E-8024-5E4C-B5E9-E2C5A5054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multiagent environments</a:t>
            </a:r>
          </a:p>
          <a:p>
            <a:r>
              <a:rPr lang="en-US" dirty="0"/>
              <a:t>In this chapter we cover competitive environments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The agents’ goals are in conflict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adversarial search problems</a:t>
            </a:r>
            <a:r>
              <a:rPr lang="en-US" dirty="0"/>
              <a:t>—often known as </a:t>
            </a:r>
            <a:r>
              <a:rPr lang="en-US" dirty="0">
                <a:solidFill>
                  <a:srgbClr val="FF0000"/>
                </a:solidFill>
              </a:rPr>
              <a:t>games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469C3-FDBF-5D42-8451-F4665F35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E1F8-1FE4-5E42-9621-A9055948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07-F3A7-DB49-89EC-DBE04ED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1" y="1158875"/>
            <a:ext cx="6095385" cy="5324475"/>
          </a:xfrm>
        </p:spPr>
        <p:txBody>
          <a:bodyPr/>
          <a:lstStyle/>
          <a:p>
            <a:r>
              <a:rPr lang="en-US" sz="2800" b="1" dirty="0"/>
              <a:t>Step 7:</a:t>
            </a:r>
            <a:r>
              <a:rPr lang="en-US" sz="2800" dirty="0"/>
              <a:t> Node F returns the node value 1 to node C, at C </a:t>
            </a:r>
            <a:r>
              <a:rPr lang="el-GR" sz="2800" dirty="0"/>
              <a:t>α= 3 </a:t>
            </a:r>
            <a:r>
              <a:rPr lang="en-US" sz="2800" dirty="0"/>
              <a:t>and </a:t>
            </a:r>
            <a:r>
              <a:rPr lang="el-GR" sz="2800" dirty="0"/>
              <a:t>β= +∞, </a:t>
            </a:r>
            <a:endParaRPr lang="en-US" sz="2800" dirty="0"/>
          </a:p>
          <a:p>
            <a:r>
              <a:rPr lang="en-US" sz="2800" dirty="0"/>
              <a:t>here the value of beta will be changed, it will compare with 1 so min (∞, 1) = 1. </a:t>
            </a:r>
          </a:p>
          <a:p>
            <a:r>
              <a:rPr lang="en-US" sz="2800" dirty="0"/>
              <a:t>Now at C, </a:t>
            </a:r>
            <a:r>
              <a:rPr lang="el-GR" sz="2800" dirty="0"/>
              <a:t>α=3 </a:t>
            </a:r>
            <a:r>
              <a:rPr lang="en-US" sz="2800" dirty="0"/>
              <a:t>and </a:t>
            </a:r>
            <a:r>
              <a:rPr lang="el-GR" sz="2800" dirty="0"/>
              <a:t>β= 1, </a:t>
            </a:r>
            <a:r>
              <a:rPr lang="en-US" sz="2800" dirty="0"/>
              <a:t>and again it satisfies the condition </a:t>
            </a:r>
            <a:r>
              <a:rPr lang="el-GR" sz="2800" dirty="0"/>
              <a:t>α&gt;=β, </a:t>
            </a:r>
            <a:endParaRPr lang="en-US" sz="2800" dirty="0"/>
          </a:p>
          <a:p>
            <a:r>
              <a:rPr lang="en-US" sz="2800" dirty="0"/>
              <a:t>so the next child of C which is G will be </a:t>
            </a:r>
            <a:r>
              <a:rPr lang="en-US" sz="2800" dirty="0">
                <a:solidFill>
                  <a:srgbClr val="FF0000"/>
                </a:solidFill>
              </a:rPr>
              <a:t>pruned</a:t>
            </a:r>
            <a:r>
              <a:rPr lang="en-US" sz="2800" dirty="0"/>
              <a:t>, and the algorithm will not compute the entire sub-tree 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92E-39D5-6349-A27E-CD38F280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865F-DFDC-0048-8C50-3AC96366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68" y="1170907"/>
            <a:ext cx="5817048" cy="431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06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E1F8-1FE4-5E42-9621-A9055948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3907-F3A7-DB49-89EC-DBE04ED0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1" y="1158875"/>
            <a:ext cx="6095385" cy="5324475"/>
          </a:xfrm>
        </p:spPr>
        <p:txBody>
          <a:bodyPr/>
          <a:lstStyle/>
          <a:p>
            <a:r>
              <a:rPr lang="en-US" sz="2800" b="1" dirty="0"/>
              <a:t>Step 8:</a:t>
            </a:r>
            <a:r>
              <a:rPr lang="en-US" sz="2800" dirty="0"/>
              <a:t> C now returns the value of 1 to A here the best value for A is max (3, 1) = 3. </a:t>
            </a:r>
          </a:p>
          <a:p>
            <a:r>
              <a:rPr lang="en-US" sz="2800" dirty="0"/>
              <a:t>Following is the final game tree which is the showing the nodes which are computed and nodes which has never computed. </a:t>
            </a:r>
          </a:p>
          <a:p>
            <a:r>
              <a:rPr lang="en-US" sz="2800" dirty="0"/>
              <a:t>Hence the optimal value for the maximizer is 3 for this example.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92E-39D5-6349-A27E-CD38F280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2BC04-898C-6345-A57F-A341066F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766179" cy="38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4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E382-598F-7F48-B490-FCEE30D5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49FB8-0E4C-6848-A15F-199D0191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9E322-85DA-2D4D-8C03-67889E48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BB752-BFF6-BC4D-8BA9-E0178C5B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11792002" cy="5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64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1B2B-8235-2645-A180-2D98215E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78521-3C67-6C42-A95D-99528C5A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649915"/>
            <a:ext cx="11379200" cy="47625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https://www.geeksforgeeks.org/minimax-algorithm-in-game-theory-set-4-alpha-beta-pruning/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693A0-BBB2-9E45-87EF-919C6994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E6C98-1241-4F41-AA16-D6F293AC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53635"/>
            <a:ext cx="9717905" cy="44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70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FC00-E2D0-B744-8A5D-FBBF457F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E6A75-3078-1543-8B94-488E2BE1B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47CAD-EC29-8348-93A8-9B35FCDC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9514C-91E2-094F-993D-2FB83430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61" y="1397001"/>
            <a:ext cx="9395877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58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C7D8-F4A5-124E-8B80-858C2E19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C960-36D0-4A4F-9F62-6A6DB3987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6B46C-A233-2C48-B0BB-685A421A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003C4-1730-5F48-8AEE-68AD3FDA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365250"/>
            <a:ext cx="8712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62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D1AE-AA1D-9F47-A374-35BA6FF5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3807-287F-9A40-8CD4-D29976BFE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A0BD0-A7D7-DA44-8490-980E04E2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C24CE-1193-6846-AC3D-B0FFC1E8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17" y="1397001"/>
            <a:ext cx="8353365" cy="43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27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5410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case (pruning children of </a:t>
            </a:r>
            <a:r>
              <a:rPr lang="en-US" sz="2400" dirty="0">
                <a:solidFill>
                  <a:srgbClr val="FF0000"/>
                </a:solidFill>
              </a:rPr>
              <a:t>MIN</a:t>
            </a:r>
            <a:r>
              <a:rPr lang="en-US" sz="2400" dirty="0"/>
              <a:t> node)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computing the </a:t>
            </a:r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MIN-VALUE </a:t>
            </a:r>
            <a:r>
              <a:rPr lang="en-US" sz="2000" dirty="0">
                <a:sym typeface="Symbol" pitchFamily="18" charset="2"/>
              </a:rPr>
              <a:t>at some node</a:t>
            </a:r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sz="2000" i="1" dirty="0">
                <a:solidFill>
                  <a:srgbClr val="FF0000"/>
                </a:solidFill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looping over </a:t>
            </a:r>
            <a:r>
              <a:rPr lang="en-US" sz="2000" i="1" dirty="0" err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estimate of the </a:t>
            </a:r>
            <a:r>
              <a:rPr lang="en-US" sz="2000" dirty="0" err="1">
                <a:sym typeface="Symbol" pitchFamily="18" charset="2"/>
              </a:rPr>
              <a:t>childrens</a:t>
            </a:r>
            <a:r>
              <a:rPr lang="en-US" sz="2000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Who cares about </a:t>
            </a:r>
            <a:r>
              <a:rPr lang="en-US" sz="2000" i="1" dirty="0" err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value?  </a:t>
            </a:r>
            <a:r>
              <a:rPr lang="en-US" sz="2000" dirty="0">
                <a:solidFill>
                  <a:srgbClr val="0000FF"/>
                </a:solidFill>
                <a:sym typeface="Symbol" pitchFamily="18" charset="2"/>
              </a:rPr>
              <a:t>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Let </a:t>
            </a:r>
            <a:r>
              <a:rPr lang="en-US" sz="2000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sz="2000" dirty="0"/>
              <a:t> be the best value that </a:t>
            </a:r>
            <a:r>
              <a:rPr lang="en-US" sz="2000" dirty="0">
                <a:solidFill>
                  <a:srgbClr val="0000FF"/>
                </a:solidFill>
              </a:rPr>
              <a:t>MAX</a:t>
            </a:r>
            <a:r>
              <a:rPr lang="en-US" sz="2000" dirty="0"/>
              <a:t> can get so far at any choice point along the current path from the root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 becomes worse than </a:t>
            </a:r>
            <a:r>
              <a:rPr lang="en-US" sz="2000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sz="2000" dirty="0"/>
              <a:t>, MAX will avoid it, so we can prune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’s other children (it’s already bad enough that it won’t be played)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Pruning children of </a:t>
            </a:r>
            <a:r>
              <a:rPr lang="en-US" sz="2400" dirty="0">
                <a:solidFill>
                  <a:srgbClr val="0000FF"/>
                </a:solidFill>
              </a:rPr>
              <a:t>MAX</a:t>
            </a:r>
            <a:r>
              <a:rPr lang="en-US" sz="2400" dirty="0"/>
              <a:t> node is symmetric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Let </a:t>
            </a:r>
            <a:r>
              <a:rPr lang="en-US" sz="2000" b="1" dirty="0">
                <a:solidFill>
                  <a:srgbClr val="FF0000"/>
                </a:solidFill>
                <a:sym typeface="Symbol" pitchFamily="18" charset="2"/>
              </a:rPr>
              <a:t>β</a:t>
            </a:r>
            <a:r>
              <a:rPr lang="en-US" sz="2000" dirty="0">
                <a:solidFill>
                  <a:srgbClr val="000000"/>
                </a:solidFill>
              </a:rPr>
              <a:t> be the best value that </a:t>
            </a:r>
            <a:r>
              <a:rPr lang="en-US" sz="2000" dirty="0">
                <a:solidFill>
                  <a:srgbClr val="FF0000"/>
                </a:solidFill>
              </a:rPr>
              <a:t>MIN</a:t>
            </a:r>
            <a:r>
              <a:rPr lang="en-US" sz="2000" dirty="0">
                <a:solidFill>
                  <a:srgbClr val="000000"/>
                </a:solidFill>
              </a:rPr>
              <a:t> can get so far at any choice point along the current path from the root</a:t>
            </a:r>
          </a:p>
          <a:p>
            <a:pPr lvl="1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69866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4290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4290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       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3399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 Properties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Theorem: This pruning has </a:t>
            </a:r>
            <a:r>
              <a:rPr lang="en-US" sz="2400" b="1" i="1" dirty="0">
                <a:solidFill>
                  <a:srgbClr val="0000FF"/>
                </a:solidFill>
              </a:rPr>
              <a:t>no effect </a:t>
            </a:r>
            <a:r>
              <a:rPr lang="en-US" sz="2400" dirty="0"/>
              <a:t>on minimax value computed for the root!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child ordering improves effectiveness of pruning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Iterative deepening helps with this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ordering”: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Time complexity drops to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baseline="30000" dirty="0"/>
              <a:t>/2</a:t>
            </a:r>
            <a:r>
              <a:rPr lang="en-US" sz="20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Doubles solvable depth!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This is a simple example of </a:t>
            </a:r>
            <a:r>
              <a:rPr lang="en-US" sz="2400" dirty="0" err="1">
                <a:solidFill>
                  <a:srgbClr val="CC0000"/>
                </a:solidFill>
              </a:rPr>
              <a:t>metareasoning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(reasoning about reasoning)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chess: only 35</a:t>
            </a:r>
            <a:r>
              <a:rPr lang="en-US" sz="2400" baseline="30000" dirty="0"/>
              <a:t>50</a:t>
            </a:r>
            <a:r>
              <a:rPr lang="en-US" sz="2400" dirty="0"/>
              <a:t> instead of 35</a:t>
            </a:r>
            <a:r>
              <a:rPr lang="en-US" sz="2400" baseline="30000" dirty="0"/>
              <a:t>100</a:t>
            </a:r>
            <a:r>
              <a:rPr lang="en-US" sz="2400" dirty="0"/>
              <a:t>!! </a:t>
            </a:r>
            <a:r>
              <a:rPr lang="en-US" sz="2400" dirty="0" err="1"/>
              <a:t>Yaaay</a:t>
            </a:r>
            <a:r>
              <a:rPr lang="en-US" sz="2400" dirty="0"/>
              <a:t>!!!!!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525000" y="1905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7630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102870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63000" y="41910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0" y="41910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0" y="41910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8953500" y="22098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9715500" y="22098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8953500" y="32004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10096500" y="32004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10477500" y="32004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9928225" y="19050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0744200" y="2819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80512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BC01-6155-E44A-9876-134076A6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DF7F-BE1E-EC44-BC4A-A06126E6D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Deterministic, fully observable environments </a:t>
            </a:r>
            <a:r>
              <a:rPr lang="en-US" u="sng" dirty="0">
                <a:solidFill>
                  <a:schemeClr val="tx1"/>
                </a:solidFill>
              </a:rPr>
              <a:t>in which two agents act alternately </a:t>
            </a:r>
            <a:r>
              <a:rPr lang="en-US" dirty="0">
                <a:solidFill>
                  <a:schemeClr val="tx1"/>
                </a:solidFill>
              </a:rPr>
              <a:t>and in which the </a:t>
            </a:r>
            <a:r>
              <a:rPr lang="en-US" dirty="0">
                <a:solidFill>
                  <a:srgbClr val="FF0000"/>
                </a:solidFill>
              </a:rPr>
              <a:t>utility values at the end of the game are always equal and opposite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example, if one player wins a game of chess, the other player necessarily loses.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is this opposition between the agents’ utility functions that makes the situation </a:t>
            </a:r>
            <a:r>
              <a:rPr lang="en-US" dirty="0">
                <a:solidFill>
                  <a:srgbClr val="FF0000"/>
                </a:solidFill>
              </a:rPr>
              <a:t>adversarial.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6CD9-105F-AC4C-8F01-AD3F1321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81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 1: Bounded </a:t>
            </a:r>
            <a:r>
              <a:rPr lang="en-US" sz="2400" dirty="0" err="1"/>
              <a:t>lookahead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Search only to a preset </a:t>
            </a:r>
            <a:r>
              <a:rPr lang="en-US" sz="2000" b="1" i="1" dirty="0">
                <a:solidFill>
                  <a:srgbClr val="FF0000"/>
                </a:solidFill>
              </a:rPr>
              <a:t>depth limit</a:t>
            </a:r>
            <a:r>
              <a:rPr lang="en-US" sz="2000" dirty="0">
                <a:solidFill>
                  <a:srgbClr val="000090"/>
                </a:solidFill>
              </a:rPr>
              <a:t> or </a:t>
            </a:r>
            <a:r>
              <a:rPr lang="en-US" sz="2000" b="1" i="1" dirty="0">
                <a:solidFill>
                  <a:srgbClr val="FF0000"/>
                </a:solidFill>
              </a:rPr>
              <a:t>horizon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Use an </a:t>
            </a:r>
            <a:r>
              <a:rPr lang="en-US" sz="2000" b="1" i="1" dirty="0">
                <a:solidFill>
                  <a:srgbClr val="FF0000"/>
                </a:solidFill>
              </a:rPr>
              <a:t>evaluation function </a:t>
            </a:r>
            <a:r>
              <a:rPr lang="en-US" sz="2000" dirty="0"/>
              <a:t>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More plies make a BIG difference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Chess with alpha-beta, 35</a:t>
            </a:r>
            <a:r>
              <a:rPr lang="en-US" sz="2000" baseline="30000" dirty="0">
                <a:sym typeface="Symbol" pitchFamily="18" charset="2"/>
              </a:rPr>
              <a:t>(8/2)</a:t>
            </a:r>
            <a:r>
              <a:rPr lang="en-US" sz="2000" dirty="0">
                <a:sym typeface="Symbol" pitchFamily="18" charset="2"/>
              </a:rPr>
              <a:t> =~ 1M; depth 8 is good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2" name="Cloud 1"/>
          <p:cNvSpPr/>
          <p:nvPr/>
        </p:nvSpPr>
        <p:spPr>
          <a:xfrm rot="505837">
            <a:off x="7504576" y="2743200"/>
            <a:ext cx="4191000" cy="3962400"/>
          </a:xfrm>
          <a:prstGeom prst="cloud">
            <a:avLst/>
          </a:prstGeom>
          <a:gradFill>
            <a:gsLst>
              <a:gs pos="0">
                <a:schemeClr val="accent1">
                  <a:shade val="51000"/>
                  <a:satMod val="130000"/>
                  <a:alpha val="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Deeper search =&gt; better play (usually)</a:t>
            </a:r>
          </a:p>
          <a:p>
            <a:r>
              <a:rPr lang="en-US" sz="2800" dirty="0"/>
              <a:t>Or, deeper search gives same quality of play with a less accurate evaluation function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depth limited (L6D4, L6D5)]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</a:t>
            </a:r>
            <a:r>
              <a:rPr lang="en-US" sz="2000" b="1" i="1" dirty="0" err="1">
                <a:solidFill>
                  <a:srgbClr val="FF0000"/>
                </a:solidFill>
              </a:rPr>
              <a:t>tuples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4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Games require decisions when optimality is impossible</a:t>
            </a:r>
          </a:p>
          <a:p>
            <a:pPr lvl="1"/>
            <a:r>
              <a:rPr lang="en-US" sz="2400" dirty="0"/>
              <a:t>Bounded-depth search and approximate evaluation functions</a:t>
            </a:r>
          </a:p>
          <a:p>
            <a:r>
              <a:rPr lang="en-US" sz="2800" dirty="0"/>
              <a:t>Games force efficient use of computation</a:t>
            </a:r>
          </a:p>
          <a:p>
            <a:pPr lvl="1"/>
            <a:r>
              <a:rPr lang="en-US" sz="2400" dirty="0"/>
              <a:t>Alpha-beta pruning</a:t>
            </a:r>
          </a:p>
          <a:p>
            <a:r>
              <a:rPr lang="en-US" sz="2800" dirty="0"/>
              <a:t>Game playing has produced important research ideas</a:t>
            </a:r>
          </a:p>
          <a:p>
            <a:pPr lvl="1"/>
            <a:r>
              <a:rPr lang="en-US" sz="2400" dirty="0"/>
              <a:t>Reinforcement learning (checkers)</a:t>
            </a:r>
          </a:p>
          <a:p>
            <a:pPr lvl="1"/>
            <a:r>
              <a:rPr lang="en-US" sz="2400" dirty="0"/>
              <a:t>Iterative deepening (chess)</a:t>
            </a:r>
          </a:p>
          <a:p>
            <a:pPr lvl="1"/>
            <a:r>
              <a:rPr lang="en-US" sz="2400" dirty="0"/>
              <a:t>Rational metareasoning (Othello)</a:t>
            </a:r>
          </a:p>
          <a:p>
            <a:pPr lvl="1"/>
            <a:r>
              <a:rPr lang="en-US" sz="2400" dirty="0"/>
              <a:t>Monte Carlo tree search (Go)</a:t>
            </a:r>
          </a:p>
          <a:p>
            <a:pPr lvl="1"/>
            <a:r>
              <a:rPr lang="en-US" sz="2400" dirty="0"/>
              <a:t>Solution methods for partial-information games in economics (poker)</a:t>
            </a:r>
          </a:p>
          <a:p>
            <a:r>
              <a:rPr lang="en-US" sz="2800" dirty="0"/>
              <a:t>Video games present much greater challenges – lots to do!</a:t>
            </a:r>
          </a:p>
          <a:p>
            <a:pPr lvl="1"/>
            <a:r>
              <a:rPr lang="en-US" sz="2400" dirty="0"/>
              <a:t>b = 10</a:t>
            </a:r>
            <a:r>
              <a:rPr lang="en-US" sz="2400" baseline="30000" dirty="0"/>
              <a:t>500</a:t>
            </a:r>
            <a:r>
              <a:rPr lang="en-US" sz="2400" dirty="0"/>
              <a:t>, |S| = 10</a:t>
            </a:r>
            <a:r>
              <a:rPr lang="en-US" sz="2400" baseline="30000" dirty="0"/>
              <a:t>4000</a:t>
            </a:r>
            <a:r>
              <a:rPr lang="en-US" sz="2400" dirty="0"/>
              <a:t>, m = 10,000</a:t>
            </a:r>
          </a:p>
        </p:txBody>
      </p:sp>
    </p:spTree>
    <p:extLst>
      <p:ext uri="{BB962C8B-B14F-4D97-AF65-F5344CB8AC3E}">
        <p14:creationId xmlns:p14="http://schemas.microsoft.com/office/powerpoint/2010/main" val="1354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412" y="1548776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Game = task environment with &gt; 1 agent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Axes:</a:t>
            </a:r>
          </a:p>
          <a:p>
            <a:pPr lvl="1" eaLnBrk="1" hangingPunct="1"/>
            <a:r>
              <a:rPr lang="en-US" sz="2400" dirty="0"/>
              <a:t>Deterministic or stochastic?</a:t>
            </a:r>
          </a:p>
          <a:p>
            <a:pPr lvl="1"/>
            <a:r>
              <a:rPr lang="en-US" sz="2400" dirty="0"/>
              <a:t>Perfect information (fully observable)?</a:t>
            </a:r>
          </a:p>
          <a:p>
            <a:pPr lvl="1" eaLnBrk="1" hangingPunct="1"/>
            <a:r>
              <a:rPr lang="en-US" sz="2400" dirty="0"/>
              <a:t>One, two, or more players?</a:t>
            </a:r>
          </a:p>
          <a:p>
            <a:pPr lvl="1" eaLnBrk="1" hangingPunct="1"/>
            <a:r>
              <a:rPr lang="en-US" sz="2400" dirty="0"/>
              <a:t>Turn-taking or simultaneous?</a:t>
            </a:r>
          </a:p>
          <a:p>
            <a:pPr lvl="1" eaLnBrk="1" hangingPunct="1"/>
            <a:r>
              <a:rPr lang="en-US" sz="2400" dirty="0"/>
              <a:t>Zero sum?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Want algorithms for calculating a </a:t>
            </a:r>
            <a:r>
              <a:rPr lang="en-US" sz="2800" b="1" i="1" dirty="0"/>
              <a:t>contingent plan </a:t>
            </a:r>
            <a:r>
              <a:rPr lang="en-US" sz="2800" dirty="0"/>
              <a:t>(a.k.a. </a:t>
            </a:r>
            <a:r>
              <a:rPr lang="en-US" sz="2800" dirty="0">
                <a:solidFill>
                  <a:srgbClr val="CC0000"/>
                </a:solidFill>
              </a:rPr>
              <a:t>strategy </a:t>
            </a:r>
            <a:r>
              <a:rPr lang="en-US" sz="2800" dirty="0">
                <a:solidFill>
                  <a:srgbClr val="000090"/>
                </a:solidFill>
              </a:rPr>
              <a:t>or</a:t>
            </a:r>
            <a:r>
              <a:rPr lang="en-US" sz="2800" dirty="0">
                <a:solidFill>
                  <a:srgbClr val="CC0000"/>
                </a:solidFill>
              </a:rPr>
              <a:t> policy)</a:t>
            </a:r>
            <a:r>
              <a:rPr lang="en-US" sz="2800" dirty="0"/>
              <a:t> which recommends a move for every possible eventuality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Games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D14F-76A5-434D-AE53-3B7389C9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D9553-D0AC-ED46-8545-1BC163560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first consider games with two players, whom we call MAX and MIN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MAX moves first, and then they take turns moving until the game is over.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At the end of the game, points are awarded to the winning player and penalties are given to the loser.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756A-A752-7D40-809E-C08C9968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6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35" y="1396999"/>
            <a:ext cx="4207019" cy="4406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Games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28600" y="1117600"/>
            <a:ext cx="7899400" cy="4729164"/>
          </a:xfrm>
        </p:spPr>
        <p:txBody>
          <a:bodyPr/>
          <a:lstStyle/>
          <a:p>
            <a:r>
              <a:rPr lang="en-US" sz="2800" dirty="0"/>
              <a:t>Standard games are deterministic, observable, two-player, turn-taking, zero-sum</a:t>
            </a:r>
          </a:p>
          <a:p>
            <a:r>
              <a:rPr lang="en-US" sz="2800" dirty="0"/>
              <a:t>Game formulation:</a:t>
            </a:r>
          </a:p>
          <a:p>
            <a:pPr lvl="1"/>
            <a:r>
              <a:rPr lang="en-US" sz="2400" dirty="0"/>
              <a:t>Initial state: </a:t>
            </a:r>
            <a:r>
              <a:rPr lang="en-US" sz="2400" dirty="0">
                <a:solidFill>
                  <a:srgbClr val="BD00B0"/>
                </a:solidFill>
              </a:rPr>
              <a:t>s</a:t>
            </a:r>
            <a:r>
              <a:rPr lang="en-US" sz="2400" baseline="-25000" dirty="0">
                <a:solidFill>
                  <a:srgbClr val="BD00B0"/>
                </a:solidFill>
              </a:rPr>
              <a:t>0</a:t>
            </a:r>
            <a:endParaRPr lang="en-US" sz="2400" dirty="0">
              <a:solidFill>
                <a:srgbClr val="BD00B0"/>
              </a:solidFill>
            </a:endParaRPr>
          </a:p>
          <a:p>
            <a:pPr lvl="1"/>
            <a:r>
              <a:rPr lang="en-US" sz="2400" dirty="0"/>
              <a:t>Players: </a:t>
            </a:r>
            <a:r>
              <a:rPr lang="en-US" sz="2400" dirty="0">
                <a:solidFill>
                  <a:srgbClr val="BD00B0"/>
                </a:solidFill>
              </a:rPr>
              <a:t>Player(s) </a:t>
            </a:r>
            <a:r>
              <a:rPr lang="en-US" sz="2400" dirty="0"/>
              <a:t>indicates whose move it is</a:t>
            </a:r>
          </a:p>
          <a:p>
            <a:pPr lvl="1"/>
            <a:r>
              <a:rPr lang="en-US" sz="2400" dirty="0"/>
              <a:t>Actions: </a:t>
            </a:r>
            <a:r>
              <a:rPr lang="en-US" sz="2400" dirty="0">
                <a:solidFill>
                  <a:srgbClr val="BD00B0"/>
                </a:solidFill>
              </a:rPr>
              <a:t>Actions(s) </a:t>
            </a:r>
            <a:r>
              <a:rPr lang="en-US" sz="2400" dirty="0"/>
              <a:t>for player on move</a:t>
            </a:r>
          </a:p>
          <a:p>
            <a:pPr lvl="1"/>
            <a:r>
              <a:rPr lang="en-US" sz="2400" dirty="0"/>
              <a:t>Transition model: </a:t>
            </a:r>
            <a:r>
              <a:rPr lang="en-US" sz="2400" dirty="0">
                <a:solidFill>
                  <a:srgbClr val="BD00B0"/>
                </a:solidFill>
              </a:rPr>
              <a:t>Result(</a:t>
            </a:r>
            <a:r>
              <a:rPr lang="en-US" sz="2400" dirty="0" err="1">
                <a:solidFill>
                  <a:srgbClr val="BD00B0"/>
                </a:solidFill>
              </a:rPr>
              <a:t>s,a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  <a:endParaRPr lang="en-US" sz="2400" dirty="0">
              <a:solidFill>
                <a:srgbClr val="BD00B0"/>
              </a:solidFill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Terminal test: </a:t>
            </a:r>
            <a:r>
              <a:rPr lang="en-US" sz="2400" dirty="0">
                <a:solidFill>
                  <a:srgbClr val="BD00B0"/>
                </a:solidFill>
                <a:sym typeface="Symbol" pitchFamily="18" charset="2"/>
              </a:rPr>
              <a:t>Terminal-Test(s)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values: </a:t>
            </a:r>
            <a:r>
              <a:rPr lang="en-US" sz="2400" dirty="0">
                <a:solidFill>
                  <a:srgbClr val="BD00B0"/>
                </a:solidFill>
                <a:sym typeface="Symbol" pitchFamily="18" charset="2"/>
              </a:rPr>
              <a:t>Utility(</a:t>
            </a:r>
            <a:r>
              <a:rPr lang="en-US" sz="2400" dirty="0" err="1">
                <a:solidFill>
                  <a:srgbClr val="BD00B0"/>
                </a:solidFill>
                <a:sym typeface="Symbol" pitchFamily="18" charset="2"/>
              </a:rPr>
              <a:t>s,p</a:t>
            </a:r>
            <a:r>
              <a:rPr lang="en-US" sz="2400" dirty="0">
                <a:solidFill>
                  <a:srgbClr val="BD00B0"/>
                </a:solidFill>
                <a:sym typeface="Symbol" pitchFamily="18" charset="2"/>
              </a:rPr>
              <a:t>) </a:t>
            </a:r>
            <a:r>
              <a:rPr lang="en-US" sz="2000" dirty="0"/>
              <a:t>the final numeric value for a game that ends in terminal state </a:t>
            </a:r>
            <a:r>
              <a:rPr lang="en-US" sz="2000" b="1" dirty="0">
                <a:solidFill>
                  <a:srgbClr val="BD92DE"/>
                </a:solidFill>
              </a:rPr>
              <a:t>s</a:t>
            </a:r>
            <a:r>
              <a:rPr lang="en-US" sz="2000" dirty="0"/>
              <a:t> for a player </a:t>
            </a:r>
            <a:r>
              <a:rPr lang="en-US" sz="2000" b="1" dirty="0">
                <a:solidFill>
                  <a:srgbClr val="C39BE1"/>
                </a:solidFill>
              </a:rPr>
              <a:t>p</a:t>
            </a:r>
            <a:r>
              <a:rPr lang="en-US" sz="2000" dirty="0"/>
              <a:t>.</a:t>
            </a:r>
          </a:p>
          <a:p>
            <a:pPr lvl="2"/>
            <a:r>
              <a:rPr lang="en-US" sz="2000" dirty="0">
                <a:sym typeface="Symbol" pitchFamily="18" charset="2"/>
              </a:rPr>
              <a:t>Or just </a:t>
            </a:r>
            <a:r>
              <a:rPr lang="en-US" sz="2000" dirty="0">
                <a:solidFill>
                  <a:srgbClr val="BD00B0"/>
                </a:solidFill>
                <a:sym typeface="Symbol" pitchFamily="18" charset="2"/>
              </a:rPr>
              <a:t>Utility(s) 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for player making the decision at root</a:t>
            </a:r>
          </a:p>
          <a:p>
            <a:pPr lvl="2"/>
            <a:r>
              <a:rPr lang="en-US" sz="2000" dirty="0"/>
              <a:t>In chess, the outcome is a win, loss, or draw, with values +1,  0, or 1/2 .</a:t>
            </a:r>
          </a:p>
          <a:p>
            <a:pPr lvl="2"/>
            <a:endParaRPr lang="en-US" sz="2000" dirty="0">
              <a:solidFill>
                <a:srgbClr val="000000"/>
              </a:solidFill>
              <a:sym typeface="Symbol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197" y="1357400"/>
            <a:ext cx="6583362" cy="2673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15" y="138855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191000"/>
            <a:ext cx="5715000" cy="1706564"/>
          </a:xfrm>
        </p:spPr>
        <p:txBody>
          <a:bodyPr/>
          <a:lstStyle/>
          <a:p>
            <a:r>
              <a:rPr lang="en-US" sz="2400" dirty="0"/>
              <a:t>Zero-Sum Games</a:t>
            </a:r>
          </a:p>
          <a:p>
            <a:pPr lvl="1"/>
            <a:r>
              <a:rPr lang="en-US" sz="2000" dirty="0"/>
              <a:t>Agents have </a:t>
            </a:r>
            <a:r>
              <a:rPr lang="en-US" sz="2000" b="1" i="1" dirty="0">
                <a:solidFill>
                  <a:srgbClr val="0000FF"/>
                </a:solidFill>
              </a:rPr>
              <a:t>opposite</a:t>
            </a:r>
            <a:r>
              <a:rPr lang="en-US" sz="2000" dirty="0"/>
              <a:t> utilities </a:t>
            </a:r>
          </a:p>
          <a:p>
            <a:pPr lvl="1"/>
            <a:r>
              <a:rPr lang="en-US" sz="2000" dirty="0"/>
              <a:t>Pure competition: </a:t>
            </a:r>
          </a:p>
          <a:p>
            <a:pPr lvl="2"/>
            <a:r>
              <a:rPr lang="en-US" sz="1600" dirty="0"/>
              <a:t>One</a:t>
            </a:r>
            <a:r>
              <a:rPr lang="en-US" sz="1600" b="1" i="1" dirty="0">
                <a:solidFill>
                  <a:srgbClr val="0000FF"/>
                </a:solidFill>
              </a:rPr>
              <a:t> maximizes</a:t>
            </a:r>
            <a:r>
              <a:rPr lang="en-US" sz="1600" dirty="0"/>
              <a:t>, the other </a:t>
            </a:r>
            <a:r>
              <a:rPr lang="en-US" sz="1600" b="1" i="1" dirty="0">
                <a:solidFill>
                  <a:srgbClr val="FF0000"/>
                </a:solidFill>
              </a:rPr>
              <a:t>minimizes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4191000"/>
            <a:ext cx="5562600" cy="1706564"/>
          </a:xfrm>
        </p:spPr>
        <p:txBody>
          <a:bodyPr/>
          <a:lstStyle/>
          <a:p>
            <a:r>
              <a:rPr lang="en-US" sz="2400" dirty="0"/>
              <a:t>General Games</a:t>
            </a:r>
          </a:p>
          <a:p>
            <a:pPr lvl="1"/>
            <a:r>
              <a:rPr lang="en-US" sz="2000" dirty="0"/>
              <a:t>Agents have </a:t>
            </a:r>
            <a:r>
              <a:rPr lang="en-US" sz="2000" b="1" i="1" dirty="0">
                <a:solidFill>
                  <a:srgbClr val="0000FF"/>
                </a:solidFill>
              </a:rPr>
              <a:t>independent</a:t>
            </a:r>
            <a:r>
              <a:rPr lang="en-US" sz="2000" dirty="0"/>
              <a:t> utilities</a:t>
            </a:r>
          </a:p>
          <a:p>
            <a:pPr lvl="1"/>
            <a:r>
              <a:rPr lang="en-US" sz="2000" dirty="0"/>
              <a:t>Cooperation, indifference, competition, shifting alliances, and more are all possible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828800" y="3429000"/>
            <a:ext cx="609600" cy="19050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962400" y="3124200"/>
            <a:ext cx="304800" cy="2209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4A0A0E3-4428-F746-A415-29DD32EC3BA3}"/>
              </a:ext>
            </a:extLst>
          </p:cNvPr>
          <p:cNvSpPr/>
          <p:nvPr/>
        </p:nvSpPr>
        <p:spPr>
          <a:xfrm>
            <a:off x="228600" y="5657671"/>
            <a:ext cx="624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A zero-sum game is (confusingly) defined as one where the total payoff to all players is the same for every instance of the game. </a:t>
            </a:r>
          </a:p>
          <a:p>
            <a:r>
              <a:rPr lang="en-US" dirty="0">
                <a:latin typeface="Times" pitchFamily="2" charset="0"/>
              </a:rPr>
              <a:t>Chess is zero-sum because every game has payoff of either </a:t>
            </a:r>
            <a:r>
              <a:rPr lang="en-US" dirty="0">
                <a:latin typeface="Helvetica" pitchFamily="2" charset="0"/>
              </a:rPr>
              <a:t>0 + 1</a:t>
            </a:r>
            <a:r>
              <a:rPr lang="en-US" dirty="0">
                <a:latin typeface="Times" pitchFamily="2" charset="0"/>
              </a:rPr>
              <a:t>, </a:t>
            </a:r>
            <a:r>
              <a:rPr lang="en-US" dirty="0">
                <a:latin typeface="Helvetica" pitchFamily="2" charset="0"/>
              </a:rPr>
              <a:t>1 + 0 </a:t>
            </a:r>
            <a:r>
              <a:rPr lang="en-US" dirty="0">
                <a:latin typeface="Times" pitchFamily="2" charset="0"/>
              </a:rPr>
              <a:t>or </a:t>
            </a:r>
            <a:r>
              <a:rPr lang="en-US" dirty="0">
                <a:latin typeface="Helvetica" pitchFamily="2" charset="0"/>
              </a:rPr>
              <a:t>½ + 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42434</TotalTime>
  <Words>2662</Words>
  <Application>Microsoft Macintosh PowerPoint</Application>
  <PresentationFormat>Widescreen</PresentationFormat>
  <Paragraphs>454</Paragraphs>
  <Slides>55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Helvetica</vt:lpstr>
      <vt:lpstr>Times</vt:lpstr>
      <vt:lpstr>Times New Roman</vt:lpstr>
      <vt:lpstr>Wingdings</vt:lpstr>
      <vt:lpstr>dan-berkeley-nlp-v1</vt:lpstr>
      <vt:lpstr>CS 362: Artificial Intelligence </vt:lpstr>
      <vt:lpstr>Outline</vt:lpstr>
      <vt:lpstr>A brief history</vt:lpstr>
      <vt:lpstr>Games</vt:lpstr>
      <vt:lpstr>Most common games</vt:lpstr>
      <vt:lpstr>Types of Games</vt:lpstr>
      <vt:lpstr>Min-Max Games</vt:lpstr>
      <vt:lpstr>“Standard” Games</vt:lpstr>
      <vt:lpstr>Zero-Sum Games</vt:lpstr>
      <vt:lpstr>Adversarial Search</vt:lpstr>
      <vt:lpstr>Single-Agent Trees</vt:lpstr>
      <vt:lpstr>Value of a State</vt:lpstr>
      <vt:lpstr>Tic-Tac-Toe Game Tree</vt:lpstr>
      <vt:lpstr>Minimax Values</vt:lpstr>
      <vt:lpstr>Minimax algorithm</vt:lpstr>
      <vt:lpstr>Implementation</vt:lpstr>
      <vt:lpstr>Example</vt:lpstr>
      <vt:lpstr>PowerPoint Presentation</vt:lpstr>
      <vt:lpstr>Three-Players</vt:lpstr>
      <vt:lpstr>Generalized minimax</vt:lpstr>
      <vt:lpstr>2-players</vt:lpstr>
      <vt:lpstr>Minimax Efficiency</vt:lpstr>
      <vt:lpstr>Game Tree Pruning</vt:lpstr>
      <vt:lpstr>Minimax Example</vt:lpstr>
      <vt:lpstr>Alpha-Beta Example</vt:lpstr>
      <vt:lpstr>Alpha-Beta Quiz</vt:lpstr>
      <vt:lpstr>Alpha-Beta Quiz 2</vt:lpstr>
      <vt:lpstr>Alpha-Beta Quiz 2</vt:lpstr>
      <vt:lpstr>PowerPoint Presentation</vt:lpstr>
      <vt:lpstr>PowerPoint Presentation</vt:lpstr>
      <vt:lpstr>PowerPoint Presentation</vt:lpstr>
      <vt:lpstr>PowerPoint Presentation</vt:lpstr>
      <vt:lpstr>Example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PowerPoint Presentation</vt:lpstr>
      <vt:lpstr>Another Example??</vt:lpstr>
      <vt:lpstr>PowerPoint Presentation</vt:lpstr>
      <vt:lpstr>PowerPoint Presentation</vt:lpstr>
      <vt:lpstr>Another example</vt:lpstr>
      <vt:lpstr>Alpha-Beta Pruning</vt:lpstr>
      <vt:lpstr>Alpha-Beta Implementation</vt:lpstr>
      <vt:lpstr>Alpha-Beta Pruning Properties</vt:lpstr>
      <vt:lpstr>Resource Limits</vt:lpstr>
      <vt:lpstr>Resource Limits</vt:lpstr>
      <vt:lpstr>Depth Matters</vt:lpstr>
      <vt:lpstr>Evaluation Functions</vt:lpstr>
      <vt:lpstr>Generalized minimax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Abdullah, Malak</cp:lastModifiedBy>
  <cp:revision>2249</cp:revision>
  <cp:lastPrinted>2014-02-06T19:31:47Z</cp:lastPrinted>
  <dcterms:created xsi:type="dcterms:W3CDTF">2004-08-27T04:16:05Z</dcterms:created>
  <dcterms:modified xsi:type="dcterms:W3CDTF">2021-11-20T23:35:30Z</dcterms:modified>
</cp:coreProperties>
</file>